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1" r:id="rId3"/>
    <p:sldId id="291" r:id="rId4"/>
    <p:sldId id="262" r:id="rId5"/>
    <p:sldId id="264" r:id="rId6"/>
    <p:sldId id="293" r:id="rId7"/>
    <p:sldId id="275" r:id="rId8"/>
    <p:sldId id="292" r:id="rId9"/>
    <p:sldId id="294" r:id="rId10"/>
    <p:sldId id="266" r:id="rId1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BC229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8543" autoAdjust="0"/>
  </p:normalViewPr>
  <p:slideViewPr>
    <p:cSldViewPr snapToObjects="1" showGuides="1">
      <p:cViewPr varScale="1">
        <p:scale>
          <a:sx n="107" d="100"/>
          <a:sy n="107" d="100"/>
        </p:scale>
        <p:origin x="-1026" y="-96"/>
      </p:cViewPr>
      <p:guideLst>
        <p:guide orient="horz" pos="175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Objects="1" showGuides="1">
      <p:cViewPr>
        <p:scale>
          <a:sx n="130" d="100"/>
          <a:sy n="130" d="100"/>
        </p:scale>
        <p:origin x="-2094" y="18"/>
      </p:cViewPr>
      <p:guideLst>
        <p:guide orient="horz" pos="2880"/>
        <p:guide pos="2160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3E732FA-1AED-424F-9D88-90B2990E87EB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7B887C-2E56-44E5-BC84-7A6F0DEA9E8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7B887C-2E56-44E5-BC84-7A6F0DEA9E83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M en F historie zijn eigenlijk twee dimensies (loodrecht op elkaar)</a:t>
            </a:r>
          </a:p>
          <a:p>
            <a:r>
              <a:rPr lang="nl-NL" smtClean="0"/>
              <a:t>Materiele tijdlijn loop horizontaal naar rechts (wijzigingen in de werkelijkheid)</a:t>
            </a:r>
          </a:p>
          <a:p>
            <a:r>
              <a:rPr lang="nl-NL" smtClean="0"/>
              <a:t>Formele tijdlijn loopt verticaal omhoog (correcties)</a:t>
            </a:r>
            <a:endParaRPr lang="nl-NL"/>
          </a:p>
          <a:p>
            <a:r>
              <a:rPr lang="nl-NL" smtClean="0"/>
              <a:t>Belangrijk: assen staan loodrecht op elkaar</a:t>
            </a:r>
            <a:endParaRPr lang="nl-NL"/>
          </a:p>
          <a:p>
            <a:r>
              <a:rPr lang="nl-NL" smtClean="0"/>
              <a:t>Licht blauwe blokje onder (geboren op Spui), oneindige geldigheid</a:t>
            </a:r>
          </a:p>
          <a:p>
            <a:r>
              <a:rPr lang="nl-NL" smtClean="0"/>
              <a:t>Groene blokje: verhuist naar Korte poten</a:t>
            </a:r>
          </a:p>
          <a:p>
            <a:r>
              <a:rPr lang="nl-NL" smtClean="0"/>
              <a:t>Licht gele blokje: correctie--. Lange Poten (maar in de werkelijkheid niets veranderd)</a:t>
            </a:r>
          </a:p>
          <a:p>
            <a:r>
              <a:rPr lang="nl-NL" smtClean="0"/>
              <a:t>Donder gele blokje: nog een correctie woonde al langer op lange poten</a:t>
            </a:r>
          </a:p>
          <a:p>
            <a:r>
              <a:rPr lang="nl-NL" smtClean="0"/>
              <a:t>Donkergele blokje actuele record </a:t>
            </a:r>
          </a:p>
          <a:p>
            <a:r>
              <a:rPr lang="nl-NL" smtClean="0"/>
              <a:t>Donkerblauwe blokje : materiele historie op f3 (het beste zoals we het nu weten)</a:t>
            </a:r>
          </a:p>
          <a:p>
            <a:r>
              <a:rPr lang="nl-NL" smtClean="0"/>
              <a:t>Breedte van het blokje: duur van geldigheid in de werkelijkheid</a:t>
            </a:r>
          </a:p>
          <a:p>
            <a:r>
              <a:rPr lang="nl-NL" smtClean="0"/>
              <a:t>Hoogte blokje: de duur dat het systeem dacht dat de waarde geldig was</a:t>
            </a:r>
            <a:endParaRPr lang="nl-NL"/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LLR = ST + links – hapjes (witte gebieden)</a:t>
            </a:r>
          </a:p>
          <a:p>
            <a:r>
              <a:rPr lang="nl-NL" smtClean="0"/>
              <a:t>Verticale links die verwijzen naar records in de formele historie</a:t>
            </a:r>
          </a:p>
          <a:p>
            <a:r>
              <a:rPr lang="nl-NL" smtClean="0"/>
              <a:t>De links kunnen afgeleid worden uit de standaard representatie: functioneel gezien zijn beide representaties equivalent maar handig om de links expliciet in handen te hebben.</a:t>
            </a:r>
          </a:p>
          <a:p>
            <a:r>
              <a:rPr lang="nl-NL" smtClean="0"/>
              <a:t>Ook is er een hapje uit en zo herkennen we de LLR want vaak laten we de links weg uit het blokkendiagram.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smtClean="0"/>
              <a:t>Bij het wijzigen van een waarde  (Spui </a:t>
            </a:r>
            <a:r>
              <a:rPr lang="nl-NL" smtClean="0">
                <a:sym typeface="Wingdings" pitchFamily="2" charset="2"/>
              </a:rPr>
              <a:t> Korte Poten) (bijv. verhuizing) wordt erin de SSR twee nieuwe blokjes toegevoegd (groen en lichtblauw) en bij de LLR slechts één blokje. </a:t>
            </a:r>
          </a:p>
          <a:p>
            <a:endParaRPr lang="nl-NL">
              <a:sym typeface="Wingdings" pitchFamily="2" charset="2"/>
            </a:endParaRPr>
          </a:p>
          <a:p>
            <a:r>
              <a:rPr lang="nl-NL" smtClean="0">
                <a:sym typeface="Wingdings" pitchFamily="2" charset="2"/>
              </a:rPr>
              <a:t>Omdat wijzigingen (in de werkelijkheid) veel vaker voorkomen dan correcties is LLR compacter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F76B41-E172-433D-BE76-9F96DFF327B1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D3D7D-44E1-4C14-8061-062726D37851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BF5C3-042B-4D86-8F18-E6EDF682CB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C58FE-33BD-484D-80B4-1DC92DF844EA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A969D-6A7C-4825-940B-0893F298E1D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77728-1B04-42FC-B1B3-30556A7FCE37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B1D0B-25BC-41F5-9A8C-7DDA775CF30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6F3EB-A127-4CFD-9489-CA1E8E6506DC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36D6C-20C7-445C-9BFC-32F82E3B63F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B3683-B748-464C-AFEC-867401B39578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62BF7-157E-4BCD-A68F-1FC6A85FF1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ACB15-2D76-40F7-9199-AD30AC1A7CC7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A776F-BE3F-4B02-8B56-642D58992BE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40BD7-7163-4FE3-95CA-E0F068E45169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5E19A-F434-4945-A7A6-A85DD746CE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C4433-A010-48BF-A20D-21785FC8899B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3555D-ADDF-447E-AA68-460C2F613EB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88DA2-13CB-495A-BD25-C65C141F85A9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837C6-5844-4357-A829-585491484D3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CDBD-7992-4364-AE67-623FB5C9D8C0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83720-CA07-4639-B48C-7BEC55B0F2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E6F24-EF51-42FF-9E45-32D1D898D656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0FAF7-1634-41A0-ABB5-2594F6AF1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007631-8214-4283-BD94-0A3386BC6D31}" type="datetimeFigureOut">
              <a:rPr lang="nl-NL"/>
              <a:pPr>
                <a:defRPr/>
              </a:pPr>
              <a:t>25-6-2013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6F8F6C-0ADC-437C-9C92-671EE693BB8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BC229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BC229F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ggemeenten.n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800" smtClean="0"/>
              <a:t>RFC </a:t>
            </a:r>
            <a:r>
              <a:rPr lang="nl-NL" sz="4800" smtClean="0"/>
              <a:t>0122</a:t>
            </a:r>
            <a:endParaRPr lang="nl-NL" sz="480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>
                <a:solidFill>
                  <a:schemeClr val="tx1"/>
                </a:solidFill>
              </a:rPr>
              <a:t>Henri </a:t>
            </a:r>
            <a:r>
              <a:rPr lang="nl-NL" smtClean="0">
                <a:solidFill>
                  <a:schemeClr val="tx1"/>
                </a:solidFill>
              </a:rPr>
              <a:t>Korver</a:t>
            </a:r>
            <a:endParaRPr lang="nl-NL" smtClean="0">
              <a:solidFill>
                <a:schemeClr val="tx1"/>
              </a:solidFill>
            </a:endParaRPr>
          </a:p>
        </p:txBody>
      </p:sp>
      <p:pic>
        <p:nvPicPr>
          <p:cNvPr id="69634" name="Picture 2" descr="Logo: KING 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2203" y="401936"/>
            <a:ext cx="2813693" cy="1406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mtClean="0"/>
              <a:t>Voordelen Linked List Representatie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u="sng" smtClean="0"/>
              <a:t>Compact</a:t>
            </a:r>
            <a:r>
              <a:rPr lang="nl-NL" smtClean="0"/>
              <a:t>: </a:t>
            </a:r>
          </a:p>
          <a:p>
            <a:pPr lvl="1"/>
            <a:r>
              <a:rPr lang="nl-NL" smtClean="0"/>
              <a:t>LLR ongeveer de helft aantal records van SR</a:t>
            </a:r>
          </a:p>
          <a:p>
            <a:pPr lvl="1"/>
            <a:r>
              <a:rPr lang="nl-NL" smtClean="0"/>
              <a:t>alleen </a:t>
            </a:r>
            <a:r>
              <a:rPr lang="nl-NL" i="1" smtClean="0"/>
              <a:t>wijzigende</a:t>
            </a:r>
            <a:r>
              <a:rPr lang="nl-NL" smtClean="0"/>
              <a:t> gegevens worden uitgewisseld</a:t>
            </a:r>
          </a:p>
          <a:p>
            <a:pPr lvl="1"/>
            <a:r>
              <a:rPr lang="nl-NL" i="1" smtClean="0"/>
              <a:t>niet-wijzigende</a:t>
            </a:r>
            <a:r>
              <a:rPr lang="nl-NL" smtClean="0"/>
              <a:t> gegevens erven automatisch over</a:t>
            </a:r>
          </a:p>
          <a:p>
            <a:r>
              <a:rPr lang="nl-NL" u="sng" smtClean="0"/>
              <a:t>Intuitief</a:t>
            </a:r>
            <a:r>
              <a:rPr lang="nl-NL" smtClean="0"/>
              <a:t>: </a:t>
            </a:r>
          </a:p>
          <a:p>
            <a:pPr lvl="1"/>
            <a:r>
              <a:rPr lang="nl-NL" smtClean="0"/>
              <a:t>Navigeren door complete historie van een entiteit</a:t>
            </a:r>
          </a:p>
          <a:p>
            <a:pPr lvl="1"/>
            <a:r>
              <a:rPr lang="nl-NL" smtClean="0"/>
              <a:t>Niet meer samenstellen uit historie per waarde</a:t>
            </a:r>
          </a:p>
          <a:p>
            <a:pPr lvl="1"/>
            <a:r>
              <a:rPr lang="nl-NL" smtClean="0"/>
              <a:t>Hierarchische structuur LLR sluit aan bij XML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Status harmonisatiepunten</a:t>
            </a:r>
            <a:endParaRPr lang="nl-NL"/>
          </a:p>
        </p:txBody>
      </p:sp>
      <p:pic>
        <p:nvPicPr>
          <p:cNvPr id="3" name="Afbeelding 2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056784" cy="5171688"/>
          </a:xfrm>
          <a:prstGeom prst="rect">
            <a:avLst/>
          </a:prstGeom>
          <a:noFill/>
        </p:spPr>
      </p:pic>
      <p:sp>
        <p:nvSpPr>
          <p:cNvPr id="5" name="Ovaal 4"/>
          <p:cNvSpPr/>
          <p:nvPr/>
        </p:nvSpPr>
        <p:spPr>
          <a:xfrm>
            <a:off x="467544" y="4653136"/>
            <a:ext cx="7560840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RFC </a:t>
            </a:r>
            <a:r>
              <a:rPr lang="nl-NL" smtClean="0"/>
              <a:t>0122 (ingediend door BRP)</a:t>
            </a:r>
            <a:endParaRPr lang="nl-NL"/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472" y="1448736"/>
            <a:ext cx="7940344" cy="495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al 3"/>
          <p:cNvSpPr/>
          <p:nvPr/>
        </p:nvSpPr>
        <p:spPr>
          <a:xfrm>
            <a:off x="701484" y="3699036"/>
            <a:ext cx="2160288" cy="450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2861772" y="3879060"/>
            <a:ext cx="135018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4211952" y="3519012"/>
            <a:ext cx="27494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>
                <a:solidFill>
                  <a:srgbClr val="FF0000"/>
                </a:solidFill>
              </a:rPr>
              <a:t>Standaard Representatie</a:t>
            </a:r>
          </a:p>
          <a:p>
            <a:r>
              <a:rPr lang="nl-NL" smtClean="0">
                <a:solidFill>
                  <a:srgbClr val="FF0000"/>
                </a:solidFill>
              </a:rPr>
              <a:t>	i.p.v.</a:t>
            </a:r>
            <a:br>
              <a:rPr lang="nl-NL" smtClean="0">
                <a:solidFill>
                  <a:srgbClr val="FF0000"/>
                </a:solidFill>
              </a:rPr>
            </a:br>
            <a:r>
              <a:rPr lang="nl-NL" smtClean="0">
                <a:solidFill>
                  <a:srgbClr val="FF0000"/>
                </a:solidFill>
              </a:rPr>
              <a:t>Linked List representatie</a:t>
            </a:r>
          </a:p>
          <a:p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mtClean="0"/>
              <a:t>Standaard Representatie (SR)</a:t>
            </a:r>
            <a:br>
              <a:rPr lang="nl-NL" smtClean="0"/>
            </a:br>
            <a:r>
              <a:rPr lang="nl-NL" i="1" smtClean="0">
                <a:solidFill>
                  <a:schemeClr val="bg1">
                    <a:lumMod val="50000"/>
                  </a:schemeClr>
                </a:solidFill>
              </a:rPr>
              <a:t>zoals gebruikt bij de BRP</a:t>
            </a:r>
            <a:endParaRPr lang="nl-NL" i="1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04864"/>
            <a:ext cx="831400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131" y="2204864"/>
            <a:ext cx="8391737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mtClean="0"/>
              <a:t>Linked List Representatie (LLR)</a:t>
            </a:r>
            <a:br>
              <a:rPr lang="nl-NL" smtClean="0"/>
            </a:br>
            <a:r>
              <a:rPr lang="nl-NL" i="1" smtClean="0">
                <a:solidFill>
                  <a:schemeClr val="bg1">
                    <a:lumMod val="50000"/>
                  </a:schemeClr>
                </a:solidFill>
              </a:rPr>
              <a:t>zoals gebruikt in StUF</a:t>
            </a:r>
            <a:endParaRPr lang="nl-NL" i="1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 flipH="1">
            <a:off x="4139952" y="2708920"/>
            <a:ext cx="432048" cy="432048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>
            <a:off x="7452320" y="2708920"/>
            <a:ext cx="360040" cy="576064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2195736" y="2708920"/>
            <a:ext cx="0" cy="50405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8172400" y="3284984"/>
            <a:ext cx="0" cy="50405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638944"/>
          </a:xfrm>
        </p:spPr>
        <p:txBody>
          <a:bodyPr>
            <a:noAutofit/>
          </a:bodyPr>
          <a:lstStyle/>
          <a:p>
            <a:r>
              <a:rPr lang="nl-NL" sz="4000" smtClean="0"/>
              <a:t>Subtiel verschil bij </a:t>
            </a:r>
            <a:r>
              <a:rPr lang="nl-NL" sz="4000" i="1" smtClean="0"/>
              <a:t>wijzigen</a:t>
            </a:r>
            <a:r>
              <a:rPr lang="nl-NL" sz="4000" smtClean="0"/>
              <a:t> waarde </a:t>
            </a:r>
            <a:br>
              <a:rPr lang="nl-NL" sz="4000" smtClean="0"/>
            </a:br>
            <a:endParaRPr lang="nl-NL" sz="4000"/>
          </a:p>
        </p:txBody>
      </p:sp>
      <p:sp>
        <p:nvSpPr>
          <p:cNvPr id="6" name="Tekstvak 5"/>
          <p:cNvSpPr txBox="1"/>
          <p:nvPr/>
        </p:nvSpPr>
        <p:spPr>
          <a:xfrm>
            <a:off x="251520" y="1455167"/>
            <a:ext cx="5166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smtClean="0"/>
              <a:t>Standaard Representatie  (BRP)</a:t>
            </a:r>
            <a:endParaRPr lang="nl-NL" sz="2400"/>
          </a:p>
        </p:txBody>
      </p:sp>
      <p:sp>
        <p:nvSpPr>
          <p:cNvPr id="8" name="Tekstvak 7"/>
          <p:cNvSpPr txBox="1"/>
          <p:nvPr/>
        </p:nvSpPr>
        <p:spPr>
          <a:xfrm>
            <a:off x="251520" y="3861048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smtClean="0"/>
              <a:t>Linked List Representatie (StUF)</a:t>
            </a:r>
            <a:endParaRPr lang="nl-NL" sz="240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0277" y="1916832"/>
            <a:ext cx="4528227" cy="182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0277" y="4365105"/>
            <a:ext cx="4528227" cy="182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5" y="1988840"/>
            <a:ext cx="41378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6512" y="4437112"/>
            <a:ext cx="41378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Rechte verbindingslijn met pijl 13"/>
          <p:cNvCxnSpPr/>
          <p:nvPr/>
        </p:nvCxnSpPr>
        <p:spPr>
          <a:xfrm>
            <a:off x="4139952" y="2564904"/>
            <a:ext cx="576064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4139952" y="5013176"/>
            <a:ext cx="576064" cy="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" y="2492896"/>
            <a:ext cx="428383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31448" y="485800"/>
            <a:ext cx="375476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nl-NL" smtClean="0"/>
              <a:t>L</a:t>
            </a:r>
            <a:r>
              <a:rPr lang="nl-NL" smtClean="0"/>
              <a:t>inked </a:t>
            </a:r>
            <a:r>
              <a:rPr lang="nl-NL" smtClean="0"/>
              <a:t>list representatie</a:t>
            </a:r>
            <a:endParaRPr lang="nl-NL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8761" y="260648"/>
            <a:ext cx="4967413" cy="641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3581868" y="25829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1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139952" y="1166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1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3590782" y="28709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3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4283968" y="1196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3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3581868" y="31496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4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499992" y="18448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4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1835696" y="30776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5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283968" y="29156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5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1101962" y="25829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2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297622" y="41490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2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4499992" y="52292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5</a:t>
            </a:r>
            <a:endParaRPr lang="nl-NL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84716" cy="1143000"/>
          </a:xfrm>
        </p:spPr>
        <p:txBody>
          <a:bodyPr/>
          <a:lstStyle/>
          <a:p>
            <a:pPr algn="l"/>
            <a:r>
              <a:rPr lang="nl-NL" smtClean="0"/>
              <a:t>Standaard representatie</a:t>
            </a:r>
            <a:endParaRPr lang="nl-NL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8784"/>
            <a:ext cx="4327333" cy="161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6137" y="127659"/>
            <a:ext cx="3576463" cy="663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>
            <a:off x="3730242" y="18895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1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061532" y="18987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2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3761892" y="21688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3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871640" y="22495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4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3761892" y="24388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5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3761892" y="270890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6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5292096" y="85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1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5292096" y="9086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2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5260446" y="20695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3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260446" y="31496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4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5292096" y="44098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5</a:t>
            </a:r>
            <a:endParaRPr lang="nl-NL" b="1">
              <a:solidFill>
                <a:srgbClr val="FF0000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292096" y="54992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smtClean="0">
                <a:solidFill>
                  <a:srgbClr val="FF0000"/>
                </a:solidFill>
              </a:rPr>
              <a:t>6</a:t>
            </a:r>
            <a:endParaRPr lang="nl-NL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612" y="2168832"/>
            <a:ext cx="8869727" cy="324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Rechte verbindingslijn met pijl 2"/>
          <p:cNvCxnSpPr/>
          <p:nvPr/>
        </p:nvCxnSpPr>
        <p:spPr>
          <a:xfrm>
            <a:off x="5796136" y="2996952"/>
            <a:ext cx="0" cy="36004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met pijl 4"/>
          <p:cNvCxnSpPr/>
          <p:nvPr/>
        </p:nvCxnSpPr>
        <p:spPr>
          <a:xfrm>
            <a:off x="3131840" y="3645024"/>
            <a:ext cx="0" cy="50405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6552264" y="2996952"/>
            <a:ext cx="0" cy="36004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5508104" y="4077072"/>
            <a:ext cx="0" cy="36004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met pijl 11"/>
          <p:cNvCxnSpPr/>
          <p:nvPr/>
        </p:nvCxnSpPr>
        <p:spPr>
          <a:xfrm>
            <a:off x="5796136" y="4293096"/>
            <a:ext cx="0" cy="36004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2555776" y="3645024"/>
            <a:ext cx="0" cy="50405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 flipH="1">
            <a:off x="2771800" y="3645024"/>
            <a:ext cx="144016" cy="50405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mtClean="0"/>
              <a:t>Linked list representatie</a:t>
            </a:r>
            <a:br>
              <a:rPr lang="nl-NL" smtClean="0"/>
            </a:br>
            <a:r>
              <a:rPr lang="nl-NL" smtClean="0"/>
              <a:t>met meerdere gegevens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2650</TotalTime>
  <Words>384</Words>
  <Application>Microsoft Office PowerPoint</Application>
  <PresentationFormat>Diavoorstelling (4:3)</PresentationFormat>
  <Paragraphs>73</Paragraphs>
  <Slides>10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RFC 0122</vt:lpstr>
      <vt:lpstr>Status harmonisatiepunten</vt:lpstr>
      <vt:lpstr>RFC 0122 (ingediend door BRP)</vt:lpstr>
      <vt:lpstr>Standaard Representatie (SR) zoals gebruikt bij de BRP</vt:lpstr>
      <vt:lpstr>Linked List Representatie (LLR) zoals gebruikt in StUF</vt:lpstr>
      <vt:lpstr>Subtiel verschil bij wijzigen waarde  </vt:lpstr>
      <vt:lpstr>Linked list representatie</vt:lpstr>
      <vt:lpstr>Standaard representatie</vt:lpstr>
      <vt:lpstr>Linked list representatie met meerdere gegevens</vt:lpstr>
      <vt:lpstr>Voordelen Linked List Representatie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StUF: semantische standaard voor gegevensuitwisseling</dc:title>
  <cp:lastModifiedBy>Korver</cp:lastModifiedBy>
  <cp:revision>167</cp:revision>
  <dcterms:modified xsi:type="dcterms:W3CDTF">2013-06-25T14:09:27Z</dcterms:modified>
</cp:coreProperties>
</file>